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0" r:id="rId1"/>
  </p:sldMasterIdLst>
  <p:notesMasterIdLst>
    <p:notesMasterId r:id="rId9"/>
  </p:notesMasterIdLst>
  <p:sldIdLst>
    <p:sldId id="306" r:id="rId2"/>
    <p:sldId id="312" r:id="rId3"/>
    <p:sldId id="313" r:id="rId4"/>
    <p:sldId id="314" r:id="rId5"/>
    <p:sldId id="315" r:id="rId6"/>
    <p:sldId id="316" r:id="rId7"/>
    <p:sldId id="317" r:id="rId8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69646"/>
    <a:srgbClr val="F9AA46"/>
  </p:clrMru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993" autoAdjust="0"/>
  </p:normalViewPr>
  <p:slideViewPr>
    <p:cSldViewPr>
      <p:cViewPr varScale="1">
        <p:scale>
          <a:sx n="81" d="100"/>
          <a:sy n="81" d="100"/>
        </p:scale>
        <p:origin x="-115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915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 smtClean="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fld id="{3612DC25-D408-48E8-90EC-D3756BB16D4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80" name="Segnaposto numero diapositiva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7684DC2A-70DC-4F6C-BD94-5664D6B9D1F6}" type="slidenum">
              <a:rPr lang="en-US" smtClean="0">
                <a:latin typeface="Times New Roman" pitchFamily="18" charset="0"/>
                <a:cs typeface="Arial" pitchFamily="34" charset="0"/>
              </a:rPr>
              <a:pPr>
                <a:buFont typeface="Wingdings" pitchFamily="2" charset="2"/>
                <a:buNone/>
              </a:pPr>
              <a:t>1</a:t>
            </a:fld>
            <a:endParaRPr lang="en-US" dirty="0" smtClean="0"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2A9F9-261C-4A61-991F-837D30CFF50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2A9F9-261C-4A61-991F-837D30CFF50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D2C54-8E5D-4319-890B-B035D0F8FD2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615B5BE8-5F23-43F6-947A-BB8A54D72810}" type="slidenum">
              <a:rPr lang="fr-BE" smtClean="0">
                <a:latin typeface="Times New Roman" pitchFamily="18" charset="0"/>
                <a:ea typeface="WenQuanYi Micro Hei" charset="0"/>
                <a:cs typeface="WenQuanYi Micro Hei" charset="0"/>
              </a:rPr>
              <a:pPr>
                <a:buFont typeface="Wingdings" pitchFamily="2" charset="2"/>
                <a:buNone/>
              </a:pPr>
              <a:t>5</a:t>
            </a:fld>
            <a:endParaRPr lang="fr-BE" dirty="0" smtClean="0">
              <a:latin typeface="Times New Roman" pitchFamily="18" charset="0"/>
              <a:ea typeface="WenQuanYi Micro Hei" charset="0"/>
              <a:cs typeface="WenQuanYi Micro Hei" charset="0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fr-F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2A9F9-261C-4A61-991F-837D30CFF50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2A9F9-261C-4A61-991F-837D30CFF50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410B0C0-D457-40EE-8859-CD8E01F97296}" type="datetimeFigureOut">
              <a:rPr lang="en-US"/>
              <a:pPr>
                <a:defRPr/>
              </a:pPr>
              <a:t>12/4/2013</a:t>
            </a:fld>
            <a:endParaRPr lang="en-US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AD86353-F94E-4372-BCA9-83C8391DEF5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D7B175B-8800-4159-9CA6-87F16C137F7D}" type="datetimeFigureOut">
              <a:rPr lang="en-US"/>
              <a:pPr>
                <a:defRPr/>
              </a:pPr>
              <a:t>12/4/2013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C9E8F49-473C-49F5-B36C-025CBF57C1B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A44C507-3CC3-42AD-8510-6E2EAEC4B452}" type="datetimeFigureOut">
              <a:rPr lang="en-US"/>
              <a:pPr>
                <a:defRPr/>
              </a:pPr>
              <a:t>12/4/2013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B248DB8-3731-445C-BA42-BE9FEE911B3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282FFA-006A-40BA-8ED9-09E047D7530F}" type="datetimeFigureOut">
              <a:rPr lang="en-US"/>
              <a:pPr>
                <a:defRPr/>
              </a:pPr>
              <a:t>12/4/2013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E8EC955-E763-495A-80C1-386A07F6DCA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1C18B66-CC37-4C6E-8ADB-E6F1D4F6A782}" type="datetimeFigureOut">
              <a:rPr lang="en-US"/>
              <a:pPr>
                <a:defRPr/>
              </a:pPr>
              <a:t>12/4/2013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BB7AF2D-876D-46E9-8D6D-06324124AA8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D3D38F4-3AF2-45F7-95A7-6476C36228E6}" type="datetimeFigureOut">
              <a:rPr lang="en-US"/>
              <a:pPr>
                <a:defRPr/>
              </a:pPr>
              <a:t>12/4/2013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544D570-3DB7-4269-AA3C-CA3840E78FF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4073C55-302B-4317-A5C4-0C3A7CE2D8DF}" type="datetimeFigureOut">
              <a:rPr lang="en-US"/>
              <a:pPr>
                <a:defRPr/>
              </a:pPr>
              <a:t>12/4/2013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350E7E5-5A5A-4276-B399-BD27BA74F69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FE54A3B-046C-45A5-A03B-EA8A60D70C21}" type="datetimeFigureOut">
              <a:rPr lang="en-US"/>
              <a:pPr>
                <a:defRPr/>
              </a:pPr>
              <a:t>12/4/2013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ED410E7-0970-40D6-9EDB-BA901B37CDA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C09CA6C-A395-45FF-BE41-AB89D7814FC5}" type="datetimeFigureOut">
              <a:rPr lang="en-US"/>
              <a:pPr>
                <a:defRPr/>
              </a:pPr>
              <a:t>12/4/2013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7F37493-300A-49D8-AA70-1CA04414C90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6196BD3-F033-4608-8292-11BEDE89ECBC}" type="datetimeFigureOut">
              <a:rPr lang="en-US"/>
              <a:pPr>
                <a:defRPr/>
              </a:pPr>
              <a:t>12/4/2013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C94B33B-538D-4796-965E-66B7EAD8FA2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taglia e arrotonda singolo angolo rettangolo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riangolo rettangolo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8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9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F149077-C2E6-44C5-9B64-35BB7200D2DF}" type="datetimeFigureOut">
              <a:rPr lang="en-US"/>
              <a:pPr>
                <a:defRPr/>
              </a:pPr>
              <a:t>12/4/2013</a:t>
            </a:fld>
            <a:endParaRPr lang="en-US"/>
          </a:p>
        </p:txBody>
      </p:sp>
      <p:sp>
        <p:nvSpPr>
          <p:cNvPr id="10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rgbClr val="DBF5F9">
                    <a:shade val="90000"/>
                  </a:srgb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8B5FA0F-A192-4298-A676-ABA285A7C72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028" name="Segnaposto tito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9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200">
                <a:solidFill>
                  <a:srgbClr val="D1EAEE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3287994A-50F2-4792-9CA6-47F6E9EEFCDE}" type="datetimeFigureOut">
              <a:rPr lang="en-US"/>
              <a:pPr>
                <a:defRPr/>
              </a:pPr>
              <a:t>12/4/2013</a:t>
            </a:fld>
            <a:endParaRPr lang="en-US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200">
                <a:solidFill>
                  <a:srgbClr val="D1EAEE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1200">
                <a:solidFill>
                  <a:srgbClr val="D1EAEE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27A6FD7E-0934-4DD4-84FD-82AE9151AB4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grpSp>
        <p:nvGrpSpPr>
          <p:cNvPr id="1033" name="Grup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>
                <a:solidFill>
                  <a:prstClr val="white"/>
                </a:solidFill>
                <a:latin typeface="Constantia"/>
              </a:endParaRPr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>
                <a:solidFill>
                  <a:prstClr val="white"/>
                </a:solidFill>
                <a:latin typeface="Constantia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Document_Microsoft_Office_Word1.doc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2141984"/>
            <a:ext cx="8605838" cy="1791072"/>
          </a:xfrm>
          <a:solidFill>
            <a:srgbClr val="F69646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C00000"/>
                </a:solidFill>
              </a:rPr>
              <a:t>ENPI – Climate South Project: </a:t>
            </a:r>
            <a:r>
              <a:rPr lang="en-US" sz="4000" b="1" smtClean="0">
                <a:solidFill>
                  <a:srgbClr val="C00000"/>
                </a:solidFill>
              </a:rPr>
              <a:t/>
            </a:r>
            <a:br>
              <a:rPr lang="en-US" sz="4000" b="1" smtClean="0">
                <a:solidFill>
                  <a:srgbClr val="C00000"/>
                </a:solidFill>
              </a:rPr>
            </a:br>
            <a:r>
              <a:rPr lang="en-US" sz="4000" b="1" smtClean="0">
                <a:solidFill>
                  <a:srgbClr val="C00000"/>
                </a:solidFill>
              </a:rPr>
              <a:t>Support Climate Change Mitigation and Adaptation</a:t>
            </a:r>
            <a:endParaRPr lang="fr-FR" sz="4000" b="1" spc="300" dirty="0" smtClean="0">
              <a:solidFill>
                <a:srgbClr val="C00000"/>
              </a:solidFill>
            </a:endParaRPr>
          </a:p>
        </p:txBody>
      </p:sp>
      <p:grpSp>
        <p:nvGrpSpPr>
          <p:cNvPr id="13315" name="Segnaposto contenuto 3"/>
          <p:cNvGrpSpPr>
            <a:grpSpLocks noGrp="1"/>
          </p:cNvGrpSpPr>
          <p:nvPr>
            <p:ph idx="1"/>
          </p:nvPr>
        </p:nvGrpSpPr>
        <p:grpSpPr bwMode="auto">
          <a:xfrm>
            <a:off x="179388" y="5373688"/>
            <a:ext cx="8569325" cy="1295400"/>
            <a:chOff x="787108" y="5517232"/>
            <a:chExt cx="7928577" cy="1251014"/>
          </a:xfrm>
        </p:grpSpPr>
        <p:pic>
          <p:nvPicPr>
            <p:cNvPr id="13319" name="Picture 2" descr="agrer 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7108" y="6291996"/>
              <a:ext cx="1120596" cy="3960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</p:pic>
        <p:pic>
          <p:nvPicPr>
            <p:cNvPr id="13320" name="Picture 3" descr="logo_TYPS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16026" y="6219352"/>
              <a:ext cx="539750" cy="53975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</p:pic>
        <p:pic>
          <p:nvPicPr>
            <p:cNvPr id="13321" name="Picture 4" descr="logo IAMB_piccolo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35535" y="6220939"/>
              <a:ext cx="468313" cy="53975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</p:pic>
        <p:pic>
          <p:nvPicPr>
            <p:cNvPr id="13322" name="Picture 5" descr="pescares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39602" y="6228496"/>
              <a:ext cx="539750" cy="53975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</p:pic>
        <p:pic>
          <p:nvPicPr>
            <p:cNvPr id="13323" name="Picture 6" descr="appolonia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666829" y="6432252"/>
              <a:ext cx="1641475" cy="1651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</p:pic>
        <p:pic>
          <p:nvPicPr>
            <p:cNvPr id="13324" name="Picture 7" descr="sviluppo globale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371085" y="6355542"/>
              <a:ext cx="1344600" cy="3240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</p:pic>
        <p:pic>
          <p:nvPicPr>
            <p:cNvPr id="13325" name="Picture 8" descr="logo_cmcc"/>
            <p:cNvPicPr>
              <a:picLocks noChangeAspect="1" noChangeArrowheads="1"/>
            </p:cNvPicPr>
            <p:nvPr/>
          </p:nvPicPr>
          <p:blipFill>
            <a:blip r:embed="rId9" cstate="print"/>
            <a:srcRect r="22322" b="5261"/>
            <a:stretch>
              <a:fillRect/>
            </a:stretch>
          </p:blipFill>
          <p:spPr bwMode="auto">
            <a:xfrm>
              <a:off x="4002137" y="6381328"/>
              <a:ext cx="1577975" cy="280988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</p:pic>
        <p:grpSp>
          <p:nvGrpSpPr>
            <p:cNvPr id="13326" name="Group 9"/>
            <p:cNvGrpSpPr>
              <a:grpSpLocks/>
            </p:cNvGrpSpPr>
            <p:nvPr/>
          </p:nvGrpSpPr>
          <p:grpSpPr bwMode="auto">
            <a:xfrm>
              <a:off x="3174157" y="5517232"/>
              <a:ext cx="2808287" cy="503238"/>
              <a:chOff x="4794" y="1077"/>
              <a:chExt cx="6400" cy="1147"/>
            </a:xfrm>
          </p:grpSpPr>
          <p:pic>
            <p:nvPicPr>
              <p:cNvPr id="13327" name="Picture 10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6114" y="1765"/>
                <a:ext cx="5080" cy="45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</p:pic>
          <p:pic>
            <p:nvPicPr>
              <p:cNvPr id="13328" name="Picture 11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4794" y="1077"/>
                <a:ext cx="1168" cy="114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15888" y="115888"/>
            <a:ext cx="899318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tangolo 15"/>
          <p:cNvSpPr>
            <a:spLocks noChangeArrowheads="1"/>
          </p:cNvSpPr>
          <p:nvPr/>
        </p:nvSpPr>
        <p:spPr bwMode="auto">
          <a:xfrm>
            <a:off x="2143108" y="4149081"/>
            <a:ext cx="53578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  <a:cs typeface="Arial" pitchFamily="34" charset="0"/>
              </a:rPr>
              <a:t>Mr. Yadh LABBENE,  Adaptation Expert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18" name="CasellaDiTesto 1"/>
          <p:cNvSpPr txBox="1">
            <a:spLocks noChangeArrowheads="1"/>
          </p:cNvSpPr>
          <p:nvPr/>
        </p:nvSpPr>
        <p:spPr bwMode="auto">
          <a:xfrm>
            <a:off x="142844" y="4725144"/>
            <a:ext cx="87154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2"/>
                </a:solidFill>
              </a:rPr>
              <a:t>Lebanese Activity: Startup meeting, 5th-6th December </a:t>
            </a:r>
            <a:r>
              <a:rPr lang="it-IT" sz="2000" b="1" dirty="0">
                <a:solidFill>
                  <a:schemeClr val="bg2"/>
                </a:solidFill>
              </a:rPr>
              <a:t>2013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ttotitolo 2"/>
          <p:cNvSpPr txBox="1">
            <a:spLocks/>
          </p:cNvSpPr>
          <p:nvPr/>
        </p:nvSpPr>
        <p:spPr>
          <a:xfrm>
            <a:off x="395536" y="1628800"/>
            <a:ext cx="8280920" cy="48965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cs typeface="Arial" pitchFamily="34" charset="0"/>
              </a:rPr>
              <a:t>Support the transition of ENP South countries towards low carbon development and climate </a:t>
            </a: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cs typeface="Arial" pitchFamily="34" charset="0"/>
              </a:rPr>
              <a:t>resilience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cs typeface="Arial" pitchFamily="34" charset="0"/>
              </a:rPr>
              <a:t>by enhancing regional cooperation, information sharing and capacity development</a:t>
            </a:r>
          </a:p>
        </p:txBody>
      </p:sp>
      <p:sp>
        <p:nvSpPr>
          <p:cNvPr id="3" name="Sottotitolo 2"/>
          <p:cNvSpPr txBox="1">
            <a:spLocks/>
          </p:cNvSpPr>
          <p:nvPr/>
        </p:nvSpPr>
        <p:spPr>
          <a:xfrm>
            <a:off x="642910" y="285728"/>
            <a:ext cx="8072494" cy="78581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4800" b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87624" y="0"/>
            <a:ext cx="6696744" cy="1412776"/>
          </a:xfrm>
          <a:prstGeom prst="roundRect">
            <a:avLst/>
          </a:prstGeom>
          <a:solidFill>
            <a:srgbClr val="F696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lang="en-US" sz="44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Objective</a:t>
            </a:r>
            <a:endParaRPr lang="en-US" sz="4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0" y="260648"/>
          <a:ext cx="8849631" cy="6194720"/>
        </p:xfrm>
        <a:graphic>
          <a:graphicData uri="http://schemas.openxmlformats.org/presentationml/2006/ole">
            <p:oleObj spid="_x0000_s1026" name="Document" r:id="rId4" imgW="6378344" imgH="3160022" progId="Word.Document.12">
              <p:embed/>
            </p:oleObj>
          </a:graphicData>
        </a:graphic>
      </p:graphicFrame>
      <p:sp>
        <p:nvSpPr>
          <p:cNvPr id="3" name="Sottotitolo 2"/>
          <p:cNvSpPr txBox="1">
            <a:spLocks/>
          </p:cNvSpPr>
          <p:nvPr/>
        </p:nvSpPr>
        <p:spPr>
          <a:xfrm>
            <a:off x="642910" y="285728"/>
            <a:ext cx="8072494" cy="78581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kumimoji="0" lang="en-US" sz="4800" b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95536" y="0"/>
            <a:ext cx="8403232" cy="914400"/>
          </a:xfrm>
          <a:prstGeom prst="roundRect">
            <a:avLst/>
          </a:prstGeom>
          <a:solidFill>
            <a:srgbClr val="F696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lang="en-US" sz="4400" b="1" smtClean="0">
                <a:solidFill>
                  <a:srgbClr val="C00000"/>
                </a:solidFill>
              </a:rPr>
              <a:t>       </a:t>
            </a:r>
            <a:r>
              <a:rPr lang="en-US" sz="44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Purpose &amp; Results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0034" y="1620000"/>
            <a:ext cx="8429684" cy="488083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71472" y="500042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smtClean="0">
                <a:solidFill>
                  <a:srgbClr val="000099"/>
                </a:solidFill>
              </a:rPr>
              <a:t> </a:t>
            </a:r>
            <a:endParaRPr lang="fr-FR" sz="3200" b="1" dirty="0">
              <a:solidFill>
                <a:srgbClr val="000099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67544" y="116632"/>
            <a:ext cx="8259216" cy="1412776"/>
          </a:xfrm>
          <a:prstGeom prst="roundRect">
            <a:avLst/>
          </a:prstGeom>
          <a:solidFill>
            <a:srgbClr val="F696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synergy within the ENPI project</a:t>
            </a:r>
            <a:r>
              <a:rPr lang="fr-FR" sz="40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fr-FR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31814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lèche vers le bas 27"/>
          <p:cNvSpPr/>
          <p:nvPr/>
        </p:nvSpPr>
        <p:spPr bwMode="auto">
          <a:xfrm>
            <a:off x="5508104" y="2276872"/>
            <a:ext cx="432048" cy="1008112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fr-FR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7" name="Flèche vers le bas 26"/>
          <p:cNvSpPr/>
          <p:nvPr/>
        </p:nvSpPr>
        <p:spPr bwMode="auto">
          <a:xfrm>
            <a:off x="4427984" y="2132856"/>
            <a:ext cx="432048" cy="1152128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fr-FR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5" name="Flèche vers le bas 24"/>
          <p:cNvSpPr/>
          <p:nvPr/>
        </p:nvSpPr>
        <p:spPr bwMode="auto">
          <a:xfrm>
            <a:off x="3347864" y="2204864"/>
            <a:ext cx="432048" cy="108012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fr-FR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 rot="16200000">
            <a:off x="2647777" y="1897063"/>
            <a:ext cx="1800225" cy="4000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fr-FR" sz="2000" b="1" i="1" dirty="0"/>
              <a:t>Data</a:t>
            </a:r>
          </a:p>
        </p:txBody>
      </p:sp>
      <p:sp>
        <p:nvSpPr>
          <p:cNvPr id="5" name="ZoneTexte 4"/>
          <p:cNvSpPr txBox="1"/>
          <p:nvPr/>
        </p:nvSpPr>
        <p:spPr>
          <a:xfrm rot="16200000">
            <a:off x="3734594" y="1904207"/>
            <a:ext cx="1785937" cy="4000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en-US" sz="2000" b="1" i="1" dirty="0"/>
              <a:t>Vulnerability</a:t>
            </a:r>
          </a:p>
        </p:txBody>
      </p:sp>
      <p:sp>
        <p:nvSpPr>
          <p:cNvPr id="6" name="ZoneTexte 5"/>
          <p:cNvSpPr txBox="1"/>
          <p:nvPr/>
        </p:nvSpPr>
        <p:spPr>
          <a:xfrm rot="16200000">
            <a:off x="4808537" y="1897063"/>
            <a:ext cx="1800225" cy="4000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fr-FR" sz="2000" b="1" i="1" dirty="0"/>
              <a:t>Adaptation</a:t>
            </a:r>
          </a:p>
        </p:txBody>
      </p:sp>
      <p:sp>
        <p:nvSpPr>
          <p:cNvPr id="9" name="Rectangle à coins arrondis 8"/>
          <p:cNvSpPr>
            <a:spLocks noChangeArrowheads="1"/>
          </p:cNvSpPr>
          <p:nvPr/>
        </p:nvSpPr>
        <p:spPr bwMode="auto">
          <a:xfrm>
            <a:off x="2124075" y="1052513"/>
            <a:ext cx="5256213" cy="20161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206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fr-FR" dirty="0">
              <a:cs typeface="Arial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 rot="16200000">
            <a:off x="1418432" y="1829593"/>
            <a:ext cx="863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b="1" i="1" dirty="0">
                <a:solidFill>
                  <a:srgbClr val="002060"/>
                </a:solidFill>
                <a:latin typeface="+mj-lt"/>
              </a:rPr>
              <a:t>Pilar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268538" y="3500438"/>
            <a:ext cx="5111774" cy="3540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700" b="1" i="1" dirty="0">
                <a:solidFill>
                  <a:schemeClr val="accent6">
                    <a:lumMod val="75000"/>
                  </a:schemeClr>
                </a:solidFill>
              </a:rPr>
              <a:t>Data sharing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268538" y="3995738"/>
            <a:ext cx="5111774" cy="3540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700" b="1" i="1" dirty="0">
                <a:solidFill>
                  <a:schemeClr val="accent6">
                    <a:lumMod val="75000"/>
                  </a:schemeClr>
                </a:solidFill>
              </a:rPr>
              <a:t>Vulnerbility assesment tools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268538" y="4500563"/>
            <a:ext cx="5183782" cy="3524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700" b="1" i="1" dirty="0">
                <a:solidFill>
                  <a:schemeClr val="accent6">
                    <a:lumMod val="75000"/>
                  </a:schemeClr>
                </a:solidFill>
              </a:rPr>
              <a:t>Resilience/Adaptation to CC approches and  tools</a:t>
            </a:r>
          </a:p>
        </p:txBody>
      </p:sp>
      <p:sp>
        <p:nvSpPr>
          <p:cNvPr id="14" name="Rectangle à coins arrondis 13"/>
          <p:cNvSpPr>
            <a:spLocks noChangeArrowheads="1"/>
          </p:cNvSpPr>
          <p:nvPr/>
        </p:nvSpPr>
        <p:spPr bwMode="auto">
          <a:xfrm>
            <a:off x="2124075" y="3284538"/>
            <a:ext cx="5543550" cy="18002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fr-FR" dirty="0">
              <a:cs typeface="Arial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 rot="16200000">
            <a:off x="1129507" y="3990181"/>
            <a:ext cx="14414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b="1" i="1" dirty="0">
                <a:solidFill>
                  <a:srgbClr val="00B050"/>
                </a:solidFill>
                <a:latin typeface="+mj-lt"/>
              </a:rPr>
              <a:t>Regional</a:t>
            </a:r>
          </a:p>
        </p:txBody>
      </p:sp>
      <p:sp>
        <p:nvSpPr>
          <p:cNvPr id="17" name="Flèche vers le bas 16"/>
          <p:cNvSpPr>
            <a:spLocks noChangeArrowheads="1"/>
          </p:cNvSpPr>
          <p:nvPr/>
        </p:nvSpPr>
        <p:spPr bwMode="auto">
          <a:xfrm>
            <a:off x="3348038" y="5084763"/>
            <a:ext cx="360362" cy="504825"/>
          </a:xfrm>
          <a:prstGeom prst="downArrow">
            <a:avLst>
              <a:gd name="adj1" fmla="val 50000"/>
              <a:gd name="adj2" fmla="val 50030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dirty="0">
              <a:cs typeface="Arial" pitchFamily="34" charset="0"/>
            </a:endParaRPr>
          </a:p>
        </p:txBody>
      </p:sp>
      <p:sp>
        <p:nvSpPr>
          <p:cNvPr id="18" name="Flèche vers le bas 17"/>
          <p:cNvSpPr>
            <a:spLocks noChangeArrowheads="1"/>
          </p:cNvSpPr>
          <p:nvPr/>
        </p:nvSpPr>
        <p:spPr bwMode="auto">
          <a:xfrm>
            <a:off x="4500563" y="5084763"/>
            <a:ext cx="358775" cy="504825"/>
          </a:xfrm>
          <a:prstGeom prst="downArrow">
            <a:avLst>
              <a:gd name="adj1" fmla="val 50000"/>
              <a:gd name="adj2" fmla="val 50251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dirty="0">
              <a:cs typeface="Arial" pitchFamily="34" charset="0"/>
            </a:endParaRPr>
          </a:p>
        </p:txBody>
      </p:sp>
      <p:sp>
        <p:nvSpPr>
          <p:cNvPr id="19" name="Flèche vers le bas 18"/>
          <p:cNvSpPr>
            <a:spLocks noChangeArrowheads="1"/>
          </p:cNvSpPr>
          <p:nvPr/>
        </p:nvSpPr>
        <p:spPr bwMode="auto">
          <a:xfrm>
            <a:off x="5651500" y="5084763"/>
            <a:ext cx="360363" cy="504825"/>
          </a:xfrm>
          <a:prstGeom prst="downArrow">
            <a:avLst>
              <a:gd name="adj1" fmla="val 50000"/>
              <a:gd name="adj2" fmla="val 50030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dirty="0">
              <a:cs typeface="Arial" pitchFamily="34" charset="0"/>
            </a:endParaRPr>
          </a:p>
        </p:txBody>
      </p:sp>
      <p:sp>
        <p:nvSpPr>
          <p:cNvPr id="20" name="ZoneTexte 19"/>
          <p:cNvSpPr>
            <a:spLocks noChangeArrowheads="1"/>
          </p:cNvSpPr>
          <p:nvPr/>
        </p:nvSpPr>
        <p:spPr bwMode="auto">
          <a:xfrm>
            <a:off x="2195513" y="5589588"/>
            <a:ext cx="5472112" cy="919162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B0F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b="1" dirty="0">
                <a:solidFill>
                  <a:srgbClr val="C00000"/>
                </a:solidFill>
              </a:rPr>
              <a:t>Adaptation to CC activities / measures</a:t>
            </a:r>
          </a:p>
        </p:txBody>
      </p:sp>
      <p:sp>
        <p:nvSpPr>
          <p:cNvPr id="21" name="ZoneTexte 20"/>
          <p:cNvSpPr txBox="1"/>
          <p:nvPr/>
        </p:nvSpPr>
        <p:spPr>
          <a:xfrm rot="16200000">
            <a:off x="1109663" y="5451475"/>
            <a:ext cx="1439862" cy="706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000" b="1" i="1" dirty="0">
                <a:solidFill>
                  <a:srgbClr val="00B0F0"/>
                </a:solidFill>
                <a:latin typeface="+mj-lt"/>
              </a:rPr>
              <a:t>National/ Local</a:t>
            </a:r>
          </a:p>
        </p:txBody>
      </p:sp>
      <p:sp>
        <p:nvSpPr>
          <p:cNvPr id="22" name="Titolo 1"/>
          <p:cNvSpPr txBox="1">
            <a:spLocks/>
          </p:cNvSpPr>
          <p:nvPr/>
        </p:nvSpPr>
        <p:spPr>
          <a:xfrm>
            <a:off x="395536" y="116632"/>
            <a:ext cx="8496944" cy="936104"/>
          </a:xfrm>
          <a:prstGeom prst="rect">
            <a:avLst/>
          </a:prstGeom>
          <a:solidFill>
            <a:srgbClr val="F79646"/>
          </a:solidFill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anchor="ctr">
            <a:normAutofit fontScale="2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defRPr/>
            </a:pPr>
            <a:endParaRPr lang="fr-FR" sz="4000" b="1" spc="30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en-US" sz="7600" b="1" spc="30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fr-FR" sz="14400" b="1" spc="30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fr-FR" sz="11200" b="1" spc="300" dirty="0">
                <a:solidFill>
                  <a:srgbClr val="C00000"/>
                </a:solidFill>
                <a:ea typeface="+mj-ea"/>
                <a:cs typeface="Arial" pitchFamily="34" charset="0"/>
              </a:rPr>
              <a:t>Core ideas to build the Resilience / adaptation </a:t>
            </a:r>
            <a:r>
              <a:rPr lang="fr-FR" sz="11200" b="1" spc="300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component </a:t>
            </a:r>
            <a:r>
              <a:rPr lang="fr-FR" sz="11200" b="1" spc="300" dirty="0">
                <a:solidFill>
                  <a:srgbClr val="C00000"/>
                </a:solidFill>
                <a:ea typeface="+mj-ea"/>
                <a:cs typeface="Arial" pitchFamily="34" charset="0"/>
              </a:rPr>
              <a:t>to CC</a:t>
            </a:r>
            <a:endParaRPr lang="fr-BE" sz="11200" b="1" spc="300" dirty="0">
              <a:solidFill>
                <a:srgbClr val="C00000"/>
              </a:solidFill>
              <a:ea typeface="+mj-ea"/>
              <a:cs typeface="Arial" pitchFamily="34" charset="0"/>
            </a:endParaRPr>
          </a:p>
          <a:p>
            <a:pPr algn="ctr">
              <a:defRPr/>
            </a:pPr>
            <a:r>
              <a:rPr lang="en-GB" sz="14400" b="1" spc="300" dirty="0">
                <a:latin typeface="+mj-lt"/>
                <a:ea typeface="+mj-ea"/>
                <a:cs typeface="+mj-cs"/>
              </a:rPr>
              <a:t> </a:t>
            </a:r>
            <a:endParaRPr lang="en-US" sz="14400" b="1" spc="30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fr-FR" sz="7600" b="1" spc="30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en-US" sz="4000" b="1" spc="3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/>
      <p:bldP spid="10" grpId="1"/>
      <p:bldP spid="14" grpId="0" animBg="1"/>
      <p:bldP spid="14" grpId="1" animBg="1"/>
      <p:bldP spid="16" grpId="0"/>
      <p:bldP spid="16" grpId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/>
      <p:bldP spid="2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214842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Starting Phase: 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01-02-2013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Inception Phase ( 6 months)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Implementation Phase (39 Months)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Closure Phase (3 Months)</a:t>
            </a:r>
            <a:endParaRPr lang="en-US" sz="28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67544" y="332656"/>
            <a:ext cx="8259216" cy="1346448"/>
          </a:xfrm>
          <a:prstGeom prst="roundRect">
            <a:avLst/>
          </a:prstGeom>
          <a:solidFill>
            <a:srgbClr val="F696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Time Table of Activities</a:t>
            </a:r>
            <a:endParaRPr lang="fr-FR" sz="400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18535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Thank you!</a:t>
            </a:r>
            <a:endParaRPr lang="en-US" sz="60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2588</TotalTime>
  <Words>131</Words>
  <Application>Microsoft Office PowerPoint</Application>
  <PresentationFormat>Affichage à l'écran (4:3)</PresentationFormat>
  <Paragraphs>41</Paragraphs>
  <Slides>7</Slides>
  <Notes>7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9" baseType="lpstr">
      <vt:lpstr>Equinozio</vt:lpstr>
      <vt:lpstr>Document</vt:lpstr>
      <vt:lpstr>ENPI – Climate South Project:  Support Climate Change Mitigation and Adaptation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“Wings Over Wetlands” Project</dc:title>
  <dc:creator>Fenton</dc:creator>
  <cp:lastModifiedBy>dv7</cp:lastModifiedBy>
  <cp:revision>297</cp:revision>
  <cp:lastPrinted>1601-01-01T00:00:00Z</cp:lastPrinted>
  <dcterms:created xsi:type="dcterms:W3CDTF">2007-10-16T10:00:38Z</dcterms:created>
  <dcterms:modified xsi:type="dcterms:W3CDTF">2013-12-04T10:10:03Z</dcterms:modified>
</cp:coreProperties>
</file>